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2" autoAdjust="0"/>
    <p:restoredTop sz="94620" autoAdjust="0"/>
  </p:normalViewPr>
  <p:slideViewPr>
    <p:cSldViewPr snapToGrid="0">
      <p:cViewPr varScale="1">
        <p:scale>
          <a:sx n="71" d="100"/>
          <a:sy n="71" d="100"/>
        </p:scale>
        <p:origin x="8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D5DA65-5AE8-4F04-A252-048EE4423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D989554-7EB8-4943-893D-08CAC541EB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05A22FB4-B457-4F6E-A5A6-725D56B62F0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8200" y="2911312"/>
            <a:ext cx="10515600" cy="3274883"/>
          </a:xfrm>
        </p:spPr>
        <p:txBody>
          <a:bodyPr/>
          <a:lstStyle>
            <a:lvl1pPr>
              <a:defRPr>
                <a:latin typeface="GillSans Pro for Riksdagen Md" panose="020B0502020104020203" pitchFamily="34" charset="0"/>
              </a:defRPr>
            </a:lvl1pPr>
            <a:lvl2pPr>
              <a:defRPr>
                <a:latin typeface="GillSans Pro for Riksdagen Md" panose="020B0502020104020203" pitchFamily="34" charset="0"/>
              </a:defRPr>
            </a:lvl2pPr>
            <a:lvl3pPr>
              <a:defRPr>
                <a:latin typeface="GillSans Pro for Riksdagen Md" panose="020B0502020104020203" pitchFamily="34" charset="0"/>
              </a:defRPr>
            </a:lvl3pPr>
            <a:lvl4pPr>
              <a:defRPr>
                <a:latin typeface="GillSans Pro for Riksdagen Md" panose="020B0502020104020203" pitchFamily="34" charset="0"/>
              </a:defRPr>
            </a:lvl4pPr>
            <a:lvl5pPr>
              <a:defRPr>
                <a:latin typeface="GillSans Pro for Riksdagen Md" panose="020B0502020104020203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62AE2E46-51ED-46A6-BF4D-D14134B70F5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latin typeface="GillSans Pro for Riksdagen Lt" panose="020B0302020104020203" pitchFamily="34" charset="0"/>
              </a:defRPr>
            </a:lvl1pPr>
          </a:lstStyle>
          <a:p>
            <a:fld id="{EE33E33A-92FC-4A5F-9598-2E3140319B20}" type="datetimeFigureOut">
              <a:rPr lang="sv-SE" smtClean="0"/>
              <a:pPr/>
              <a:t>2023-02-01</a:t>
            </a:fld>
            <a:endParaRPr lang="sv-SE" dirty="0"/>
          </a:p>
        </p:txBody>
      </p:sp>
      <p:sp>
        <p:nvSpPr>
          <p:cNvPr id="14" name="Platshållare för sidfot 4">
            <a:extLst>
              <a:ext uri="{FF2B5EF4-FFF2-40B4-BE49-F238E27FC236}">
                <a16:creationId xmlns:a16="http://schemas.microsoft.com/office/drawing/2014/main" id="{2FEAAA52-C133-43D7-AAD1-FACB68CCC87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latin typeface="GillSans Pro for Riksdagen Lt" panose="020B0302020104020203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>
            <a:extLst>
              <a:ext uri="{FF2B5EF4-FFF2-40B4-BE49-F238E27FC236}">
                <a16:creationId xmlns:a16="http://schemas.microsoft.com/office/drawing/2014/main" id="{C466BB10-A5F5-4012-B32B-00863052BD8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latin typeface="GillSans Pro for Riksdagen Md" panose="020B0502020104020203" pitchFamily="34" charset="0"/>
              </a:defRPr>
            </a:lvl1pPr>
          </a:lstStyle>
          <a:p>
            <a:fld id="{A7FDB99D-3662-475A-B4C4-E03BFFE165F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Rubrik 1">
            <a:extLst>
              <a:ext uri="{FF2B5EF4-FFF2-40B4-BE49-F238E27FC236}">
                <a16:creationId xmlns:a16="http://schemas.microsoft.com/office/drawing/2014/main" id="{368D746D-5C07-41BA-B3E1-2751A5063526}"/>
              </a:ext>
            </a:extLst>
          </p:cNvPr>
          <p:cNvSpPr txBox="1">
            <a:spLocks/>
          </p:cNvSpPr>
          <p:nvPr userDrawn="1"/>
        </p:nvSpPr>
        <p:spPr>
          <a:xfrm>
            <a:off x="838200" y="15857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GillSans Pro for Riksdagen Md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26017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DA1F-2CB6-4706-B8D3-64979EF37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280F9BF-BFD1-4E84-A058-8010AE97C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4160B1A-D036-47CB-909A-6CE01D8D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E33A-92FC-4A5F-9598-2E3140319B20}" type="datetimeFigureOut">
              <a:rPr lang="sv-SE" smtClean="0"/>
              <a:t>2023-02-01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2E0A160-4642-4A4E-9C4C-07400E5C9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6D2E4E2-5199-4B73-8A64-537F40BBC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B99D-3662-475A-B4C4-E03BFFE165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696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3E7F33A-0DE2-44EC-BFEE-9476A0B9FA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B7B9285-D38A-4C36-9357-E8762FBEE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C0030BD-9581-4BBB-ACBB-7059B45AA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E33A-92FC-4A5F-9598-2E3140319B20}" type="datetimeFigureOut">
              <a:rPr lang="sv-SE" smtClean="0"/>
              <a:t>2023-02-01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3066DB3-A108-43AB-BF4C-90FE977EA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7EE68AE-3321-4D3C-926A-8093EE08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B99D-3662-475A-B4C4-E03BFFE165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410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A0F247-66F5-4D2D-9209-373735CC9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5749"/>
            <a:ext cx="10515600" cy="1325563"/>
          </a:xfrm>
        </p:spPr>
        <p:txBody>
          <a:bodyPr anchor="t" anchorCtr="0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505FEC-484D-49ED-AC04-43DE5BE77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1312"/>
            <a:ext cx="10515600" cy="32748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0CE042C-9EDF-4169-B368-BBEE966AF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illSans Pro for Riksdagen Lt" panose="020B0302020104020203" pitchFamily="34" charset="0"/>
              </a:defRPr>
            </a:lvl1pPr>
          </a:lstStyle>
          <a:p>
            <a:fld id="{EE33E33A-92FC-4A5F-9598-2E3140319B20}" type="datetimeFigureOut">
              <a:rPr lang="sv-SE" smtClean="0"/>
              <a:pPr/>
              <a:t>2023-02-01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25E76C5-A40E-4439-B2D8-82D3FFC56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illSans Pro for Riksdagen Lt" panose="020B0302020104020203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72F50F-A391-450B-AA37-B6C2C61BA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illSans Pro for Riksdagen Md" panose="020B0502020104020203" pitchFamily="34" charset="0"/>
              </a:defRPr>
            </a:lvl1pPr>
          </a:lstStyle>
          <a:p>
            <a:fld id="{A7FDB99D-3662-475A-B4C4-E03BFFE165F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8126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D6099B-0A8F-4EB4-8799-12DA5A41C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24E68AB-A932-4300-B4E6-69D31F38D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5863AD2-B9AD-481F-958B-2B8E52B04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E33A-92FC-4A5F-9598-2E3140319B20}" type="datetimeFigureOut">
              <a:rPr lang="sv-SE" smtClean="0"/>
              <a:t>2023-02-01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3AE41C8-D997-457E-AC08-C1796E489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1C745C4-DAF8-4635-872D-E643CAE8E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B99D-3662-475A-B4C4-E03BFFE165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501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D608CF-B32E-4F87-9005-0EA70C434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A1A316E-8EB3-4AD7-A8A9-C61BEAACAF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40EDC9-E51E-46F9-B397-55F434BF9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EC39628-BCFC-49F9-8045-C70188E6E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E33A-92FC-4A5F-9598-2E3140319B20}" type="datetimeFigureOut">
              <a:rPr lang="sv-SE" smtClean="0"/>
              <a:t>2023-02-01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729CD82-C491-4239-926C-D1ACE708C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8F519DD-F90E-4B17-997A-C3DA7BA7E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B99D-3662-475A-B4C4-E03BFFE165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265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B96163-D6BF-44B0-8A2A-54FC97F1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C69DF0E-B291-4426-A0D7-A5E2A6A35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85BF8BA-C4B5-42DD-B78A-9C0BDAF31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BB48B35-651E-446C-A732-DDAABDC90A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3FE3D6A-DDDD-4909-9464-DEBFD89244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E4E8725-CA86-4DA3-908B-722DE4F24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E33A-92FC-4A5F-9598-2E3140319B20}" type="datetimeFigureOut">
              <a:rPr lang="sv-SE" smtClean="0"/>
              <a:t>2023-02-01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C7BADA0-BF46-432D-B981-5A9E948FD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0FDB3D1-CA88-499D-8B26-1C8C6D527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B99D-3662-475A-B4C4-E03BFFE165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2505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592ECD-E86D-49DF-9337-AD1C2CE9F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6AB2BD0-5737-43C5-B377-67243D0AA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E33A-92FC-4A5F-9598-2E3140319B20}" type="datetimeFigureOut">
              <a:rPr lang="sv-SE" smtClean="0"/>
              <a:t>2023-02-01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2461302-59A3-4E59-9792-7217A1E85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6CAB7D6-A994-43CB-AA64-74199D024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B99D-3662-475A-B4C4-E03BFFE165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824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CFF55EB-312F-4744-8B86-6149BF02B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E33A-92FC-4A5F-9598-2E3140319B20}" type="datetimeFigureOut">
              <a:rPr lang="sv-SE" smtClean="0"/>
              <a:t>2023-02-01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176F840-EB93-490F-A803-C6854F83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B002840-4414-4A3E-9F7D-78AAF8C83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B99D-3662-475A-B4C4-E03BFFE165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292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28CE98-79C8-4590-9286-2CB246E3A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255372D-8452-40E5-BEC8-AB429042E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FEAD482-C24E-43BD-B231-156F92637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D7D680A-06CB-46BF-9E1A-C65C87816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E33A-92FC-4A5F-9598-2E3140319B20}" type="datetimeFigureOut">
              <a:rPr lang="sv-SE" smtClean="0"/>
              <a:t>2023-02-01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EC6766-2FA9-4807-B7D2-B0EF1C729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6A05BEE-D473-47CB-ABAE-D67D5D560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B99D-3662-475A-B4C4-E03BFFE165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754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D854A0-1975-4C77-8FFD-271A7433F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C499D86-5B40-43D4-8B69-2A04F9A270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A9CEDE2-6737-4C4B-AFA5-F3F67B829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72EF87-84F3-4B77-8EF2-C35989E3F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E33A-92FC-4A5F-9598-2E3140319B20}" type="datetimeFigureOut">
              <a:rPr lang="sv-SE" smtClean="0"/>
              <a:t>2023-02-01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D27AF8F-F1EE-4CDE-9E93-F244F9FF8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51E9B69-F317-4787-B81C-6AAAF18FE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B99D-3662-475A-B4C4-E03BFFE165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805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85C3574-7BB1-4CD1-BACB-6A287617A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19B232E-9C03-48F6-A8AE-6364CCD29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20E4CA5-E349-4722-9E8E-4072CEA30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E33A-92FC-4A5F-9598-2E3140319B20}" type="datetimeFigureOut">
              <a:rPr lang="sv-SE" smtClean="0"/>
              <a:t>2023-02-01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F86847C-7C81-4738-A15D-5B8D35D925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A38B9A2-98E4-43F3-B330-FD19696CE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DB99D-3662-475A-B4C4-E03BFFE165F6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19D5D3D-9300-4ABF-AD45-FFE634D824A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1874"/>
            <a:ext cx="12191998" cy="685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31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arleu2023.riksdagen.se/fr/" TargetMode="External"/><Relationship Id="rId2" Type="http://schemas.openxmlformats.org/officeDocument/2006/relationships/hyperlink" Target="https://parleu2023.riksdagen.se/e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witter.com/parleu2023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BD2707-3FCD-4337-9693-710062712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Presentation </a:t>
            </a:r>
            <a:r>
              <a:rPr lang="sv-SE" sz="3200" dirty="0" err="1"/>
              <a:t>of</a:t>
            </a:r>
            <a:r>
              <a:rPr lang="sv-SE" sz="3200" dirty="0"/>
              <a:t> the </a:t>
            </a:r>
            <a:r>
              <a:rPr lang="sv-SE" sz="3200" dirty="0" err="1"/>
              <a:t>parliamentary</a:t>
            </a:r>
            <a:r>
              <a:rPr lang="sv-SE" sz="3200" dirty="0"/>
              <a:t> dimension </a:t>
            </a:r>
            <a:r>
              <a:rPr lang="sv-SE" sz="3200" dirty="0" err="1"/>
              <a:t>of</a:t>
            </a:r>
            <a:r>
              <a:rPr lang="sv-SE" sz="3200" dirty="0"/>
              <a:t> the Swedish </a:t>
            </a:r>
            <a:r>
              <a:rPr lang="sv-SE" sz="3200" dirty="0" err="1"/>
              <a:t>Presidency</a:t>
            </a:r>
            <a:r>
              <a:rPr lang="sv-SE" sz="3200" dirty="0"/>
              <a:t> </a:t>
            </a:r>
            <a:r>
              <a:rPr lang="sv-SE" sz="3200" dirty="0" err="1"/>
              <a:t>of</a:t>
            </a:r>
            <a:r>
              <a:rPr lang="sv-SE" sz="3200" dirty="0"/>
              <a:t> the Council </a:t>
            </a:r>
            <a:r>
              <a:rPr lang="sv-SE" sz="3200" dirty="0" err="1"/>
              <a:t>of</a:t>
            </a:r>
            <a:r>
              <a:rPr lang="sv-SE" sz="3200" dirty="0"/>
              <a:t> the EU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5C913D-A699-4EA4-AB23-50F805014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>
                <a:latin typeface="GillSans Pro for Riksdagen Lt" panose="020B0302020104020203" pitchFamily="34" charset="0"/>
              </a:rPr>
              <a:t>Russia’s</a:t>
            </a:r>
            <a:r>
              <a:rPr lang="sv-SE" dirty="0">
                <a:latin typeface="GillSans Pro for Riksdagen Lt" panose="020B0302020104020203" pitchFamily="34" charset="0"/>
              </a:rPr>
              <a:t> </a:t>
            </a:r>
            <a:r>
              <a:rPr lang="sv-SE" dirty="0" err="1">
                <a:latin typeface="GillSans Pro for Riksdagen Lt" panose="020B0302020104020203" pitchFamily="34" charset="0"/>
              </a:rPr>
              <a:t>war</a:t>
            </a:r>
            <a:r>
              <a:rPr lang="sv-SE" dirty="0">
                <a:latin typeface="GillSans Pro for Riksdagen Lt" panose="020B0302020104020203" pitchFamily="34" charset="0"/>
              </a:rPr>
              <a:t> in </a:t>
            </a:r>
            <a:r>
              <a:rPr lang="sv-SE" dirty="0" err="1">
                <a:latin typeface="GillSans Pro for Riksdagen Lt" panose="020B0302020104020203" pitchFamily="34" charset="0"/>
              </a:rPr>
              <a:t>Ukraine</a:t>
            </a:r>
            <a:r>
              <a:rPr lang="sv-SE" dirty="0">
                <a:latin typeface="GillSans Pro for Riksdagen Lt" panose="020B0302020104020203" pitchFamily="34" charset="0"/>
              </a:rPr>
              <a:t> </a:t>
            </a:r>
            <a:r>
              <a:rPr lang="sv-SE" dirty="0" err="1">
                <a:latin typeface="GillSans Pro for Riksdagen Lt" panose="020B0302020104020203" pitchFamily="34" charset="0"/>
              </a:rPr>
              <a:t>will</a:t>
            </a:r>
            <a:r>
              <a:rPr lang="sv-SE" dirty="0">
                <a:latin typeface="GillSans Pro for Riksdagen Lt" panose="020B0302020104020203" pitchFamily="34" charset="0"/>
              </a:rPr>
              <a:t> </a:t>
            </a:r>
            <a:r>
              <a:rPr lang="sv-SE" dirty="0" err="1">
                <a:latin typeface="GillSans Pro for Riksdagen Lt" panose="020B0302020104020203" pitchFamily="34" charset="0"/>
              </a:rPr>
              <a:t>continue</a:t>
            </a:r>
            <a:r>
              <a:rPr lang="sv-SE" dirty="0">
                <a:latin typeface="GillSans Pro for Riksdagen Lt" panose="020B0302020104020203" pitchFamily="34" charset="0"/>
              </a:rPr>
              <a:t> to </a:t>
            </a:r>
            <a:r>
              <a:rPr lang="sv-SE" dirty="0" err="1">
                <a:latin typeface="GillSans Pro for Riksdagen Lt" panose="020B0302020104020203" pitchFamily="34" charset="0"/>
              </a:rPr>
              <a:t>affect</a:t>
            </a:r>
            <a:r>
              <a:rPr lang="sv-SE" dirty="0">
                <a:latin typeface="GillSans Pro for Riksdagen Lt" panose="020B0302020104020203" pitchFamily="34" charset="0"/>
              </a:rPr>
              <a:t> the </a:t>
            </a:r>
            <a:r>
              <a:rPr lang="sv-SE" dirty="0" err="1">
                <a:latin typeface="GillSans Pro for Riksdagen Lt" panose="020B0302020104020203" pitchFamily="34" charset="0"/>
              </a:rPr>
              <a:t>political</a:t>
            </a:r>
            <a:r>
              <a:rPr lang="sv-SE" dirty="0">
                <a:latin typeface="GillSans Pro for Riksdagen Lt" panose="020B0302020104020203" pitchFamily="34" charset="0"/>
              </a:rPr>
              <a:t> agenda </a:t>
            </a:r>
            <a:r>
              <a:rPr lang="sv-SE" dirty="0" err="1">
                <a:latin typeface="GillSans Pro for Riksdagen Lt" panose="020B0302020104020203" pitchFamily="34" charset="0"/>
              </a:rPr>
              <a:t>this</a:t>
            </a:r>
            <a:r>
              <a:rPr lang="sv-SE" dirty="0">
                <a:latin typeface="GillSans Pro for Riksdagen Lt" panose="020B0302020104020203" pitchFamily="34" charset="0"/>
              </a:rPr>
              <a:t> spring</a:t>
            </a:r>
          </a:p>
          <a:p>
            <a:r>
              <a:rPr lang="sv-SE" dirty="0">
                <a:latin typeface="GillSans Pro for Riksdagen Lt" panose="020B0302020104020203" pitchFamily="34" charset="0"/>
              </a:rPr>
              <a:t>The </a:t>
            </a:r>
            <a:r>
              <a:rPr lang="sv-SE" dirty="0" err="1">
                <a:latin typeface="GillSans Pro for Riksdagen Lt" panose="020B0302020104020203" pitchFamily="34" charset="0"/>
              </a:rPr>
              <a:t>four</a:t>
            </a:r>
            <a:r>
              <a:rPr lang="sv-SE" dirty="0">
                <a:latin typeface="GillSans Pro for Riksdagen Lt" panose="020B0302020104020203" pitchFamily="34" charset="0"/>
              </a:rPr>
              <a:t> </a:t>
            </a:r>
            <a:r>
              <a:rPr lang="sv-SE" dirty="0" err="1">
                <a:latin typeface="GillSans Pro for Riksdagen Lt" panose="020B0302020104020203" pitchFamily="34" charset="0"/>
              </a:rPr>
              <a:t>priorities</a:t>
            </a:r>
            <a:r>
              <a:rPr lang="sv-SE" dirty="0">
                <a:latin typeface="GillSans Pro for Riksdagen Lt" panose="020B0302020104020203" pitchFamily="34" charset="0"/>
              </a:rPr>
              <a:t> </a:t>
            </a:r>
            <a:r>
              <a:rPr lang="sv-SE" dirty="0" err="1">
                <a:latin typeface="GillSans Pro for Riksdagen Lt" panose="020B0302020104020203" pitchFamily="34" charset="0"/>
              </a:rPr>
              <a:t>of</a:t>
            </a:r>
            <a:r>
              <a:rPr lang="sv-SE" dirty="0">
                <a:latin typeface="GillSans Pro for Riksdagen Lt" panose="020B0302020104020203" pitchFamily="34" charset="0"/>
              </a:rPr>
              <a:t> the Swedish </a:t>
            </a:r>
            <a:r>
              <a:rPr lang="sv-SE" dirty="0" err="1">
                <a:latin typeface="GillSans Pro for Riksdagen Lt" panose="020B0302020104020203" pitchFamily="34" charset="0"/>
              </a:rPr>
              <a:t>Presidency</a:t>
            </a:r>
            <a:r>
              <a:rPr lang="sv-SE" dirty="0">
                <a:latin typeface="GillSans Pro for Riksdagen Lt" panose="020B0302020104020203" pitchFamily="34" charset="0"/>
              </a:rPr>
              <a:t> </a:t>
            </a:r>
            <a:r>
              <a:rPr lang="sv-SE" dirty="0" err="1">
                <a:latin typeface="GillSans Pro for Riksdagen Lt" panose="020B0302020104020203" pitchFamily="34" charset="0"/>
              </a:rPr>
              <a:t>are</a:t>
            </a:r>
            <a:r>
              <a:rPr lang="sv-SE" dirty="0">
                <a:latin typeface="GillSans Pro for Riksdagen Lt" panose="020B0302020104020203" pitchFamily="34" charset="0"/>
              </a:rPr>
              <a:t>:</a:t>
            </a:r>
          </a:p>
          <a:p>
            <a:pPr lvl="1"/>
            <a:r>
              <a:rPr lang="sv-SE" dirty="0" err="1">
                <a:latin typeface="GillSans Pro for Riksdagen Md" panose="020B0502020104020203" pitchFamily="34" charset="0"/>
              </a:rPr>
              <a:t>Security</a:t>
            </a:r>
            <a:endParaRPr lang="sv-SE" dirty="0">
              <a:latin typeface="GillSans Pro for Riksdagen Md" panose="020B0502020104020203" pitchFamily="34" charset="0"/>
            </a:endParaRPr>
          </a:p>
          <a:p>
            <a:pPr lvl="1"/>
            <a:r>
              <a:rPr lang="sv-SE" dirty="0" err="1">
                <a:latin typeface="GillSans Pro for Riksdagen Md" panose="020B0502020104020203" pitchFamily="34" charset="0"/>
              </a:rPr>
              <a:t>Competitiveness</a:t>
            </a:r>
            <a:endParaRPr lang="sv-SE" dirty="0">
              <a:latin typeface="GillSans Pro for Riksdagen Md" panose="020B0502020104020203" pitchFamily="34" charset="0"/>
            </a:endParaRPr>
          </a:p>
          <a:p>
            <a:pPr lvl="1"/>
            <a:r>
              <a:rPr lang="sv-SE" dirty="0">
                <a:latin typeface="GillSans Pro for Riksdagen Md" panose="020B0502020104020203" pitchFamily="34" charset="0"/>
              </a:rPr>
              <a:t>Green and </a:t>
            </a:r>
            <a:r>
              <a:rPr lang="sv-SE" dirty="0" err="1">
                <a:latin typeface="GillSans Pro for Riksdagen Md" panose="020B0502020104020203" pitchFamily="34" charset="0"/>
              </a:rPr>
              <a:t>energy</a:t>
            </a:r>
            <a:r>
              <a:rPr lang="sv-SE" dirty="0">
                <a:latin typeface="GillSans Pro for Riksdagen Md" panose="020B0502020104020203" pitchFamily="34" charset="0"/>
              </a:rPr>
              <a:t> transitions</a:t>
            </a:r>
          </a:p>
          <a:p>
            <a:pPr lvl="1"/>
            <a:r>
              <a:rPr lang="sv-SE" dirty="0" err="1">
                <a:latin typeface="GillSans Pro for Riksdagen Md" panose="020B0502020104020203" pitchFamily="34" charset="0"/>
              </a:rPr>
              <a:t>Democratic</a:t>
            </a:r>
            <a:r>
              <a:rPr lang="sv-SE" dirty="0">
                <a:latin typeface="GillSans Pro for Riksdagen Md" panose="020B0502020104020203" pitchFamily="34" charset="0"/>
              </a:rPr>
              <a:t> </a:t>
            </a:r>
            <a:r>
              <a:rPr lang="sv-SE" dirty="0" err="1">
                <a:latin typeface="GillSans Pro for Riksdagen Md" panose="020B0502020104020203" pitchFamily="34" charset="0"/>
              </a:rPr>
              <a:t>values</a:t>
            </a:r>
            <a:r>
              <a:rPr lang="sv-SE" dirty="0">
                <a:latin typeface="GillSans Pro for Riksdagen Md" panose="020B0502020104020203" pitchFamily="34" charset="0"/>
              </a:rPr>
              <a:t> and the </a:t>
            </a:r>
            <a:r>
              <a:rPr lang="sv-SE" dirty="0" err="1">
                <a:latin typeface="GillSans Pro for Riksdagen Md" panose="020B0502020104020203" pitchFamily="34" charset="0"/>
              </a:rPr>
              <a:t>rule</a:t>
            </a:r>
            <a:r>
              <a:rPr lang="sv-SE" dirty="0">
                <a:latin typeface="GillSans Pro for Riksdagen Md" panose="020B0502020104020203" pitchFamily="34" charset="0"/>
              </a:rPr>
              <a:t> </a:t>
            </a:r>
            <a:r>
              <a:rPr lang="sv-SE" dirty="0" err="1">
                <a:latin typeface="GillSans Pro for Riksdagen Md" panose="020B0502020104020203" pitchFamily="34" charset="0"/>
              </a:rPr>
              <a:t>of</a:t>
            </a:r>
            <a:r>
              <a:rPr lang="sv-SE" dirty="0">
                <a:latin typeface="GillSans Pro for Riksdagen Md" panose="020B0502020104020203" pitchFamily="34" charset="0"/>
              </a:rPr>
              <a:t> </a:t>
            </a:r>
            <a:r>
              <a:rPr lang="sv-SE" dirty="0" err="1">
                <a:latin typeface="GillSans Pro for Riksdagen Md" panose="020B0502020104020203" pitchFamily="34" charset="0"/>
              </a:rPr>
              <a:t>law</a:t>
            </a:r>
            <a:endParaRPr lang="sv-SE" dirty="0">
              <a:latin typeface="GillSans Pro for Riksdagen Md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56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F1D854-3BC9-4690-B579-4D8FD8F32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Digital inauguration </a:t>
            </a:r>
            <a:r>
              <a:rPr lang="sv-SE" sz="3200" dirty="0" err="1"/>
              <a:t>of</a:t>
            </a:r>
            <a:r>
              <a:rPr lang="sv-SE" sz="3200" dirty="0"/>
              <a:t> the </a:t>
            </a:r>
            <a:r>
              <a:rPr lang="sv-SE" sz="3200" dirty="0" err="1"/>
              <a:t>parliamentary</a:t>
            </a:r>
            <a:r>
              <a:rPr lang="sv-SE" sz="3200" dirty="0"/>
              <a:t> dimension </a:t>
            </a:r>
            <a:r>
              <a:rPr lang="sv-SE" sz="3200" dirty="0" err="1"/>
              <a:t>of</a:t>
            </a:r>
            <a:r>
              <a:rPr lang="sv-SE" sz="3200" dirty="0"/>
              <a:t> the Swedish EU </a:t>
            </a:r>
            <a:r>
              <a:rPr lang="sv-SE" sz="3200" dirty="0" err="1"/>
              <a:t>Presidency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82C0C1-6C98-41A2-8544-92D41D1C5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latin typeface="GillSans Pro for Riksdagen Lt" panose="020B0302020104020203" pitchFamily="34" charset="0"/>
              </a:rPr>
              <a:t>The Speaker </a:t>
            </a:r>
            <a:r>
              <a:rPr lang="sv-SE" dirty="0" err="1">
                <a:latin typeface="GillSans Pro for Riksdagen Lt" panose="020B0302020104020203" pitchFamily="34" charset="0"/>
              </a:rPr>
              <a:t>of</a:t>
            </a:r>
            <a:r>
              <a:rPr lang="sv-SE" dirty="0">
                <a:latin typeface="GillSans Pro for Riksdagen Lt" panose="020B0302020104020203" pitchFamily="34" charset="0"/>
              </a:rPr>
              <a:t> the Riksdag, Dr Andreas Norlén, </a:t>
            </a:r>
            <a:r>
              <a:rPr lang="sv-SE" dirty="0" err="1">
                <a:latin typeface="GillSans Pro for Riksdagen Lt" panose="020B0302020104020203" pitchFamily="34" charset="0"/>
              </a:rPr>
              <a:t>hosted</a:t>
            </a:r>
            <a:r>
              <a:rPr lang="sv-SE" dirty="0">
                <a:latin typeface="GillSans Pro for Riksdagen Lt" panose="020B0302020104020203" pitchFamily="34" charset="0"/>
              </a:rPr>
              <a:t> a digital inauguration on 26 </a:t>
            </a:r>
            <a:r>
              <a:rPr lang="sv-SE" dirty="0" err="1">
                <a:latin typeface="GillSans Pro for Riksdagen Lt" panose="020B0302020104020203" pitchFamily="34" charset="0"/>
              </a:rPr>
              <a:t>January</a:t>
            </a:r>
            <a:r>
              <a:rPr lang="sv-SE" dirty="0">
                <a:latin typeface="GillSans Pro for Riksdagen Lt" panose="020B0302020104020203" pitchFamily="34" charset="0"/>
              </a:rPr>
              <a:t> 2023</a:t>
            </a:r>
          </a:p>
          <a:p>
            <a:r>
              <a:rPr lang="sv-SE" dirty="0">
                <a:latin typeface="GillSans Pro for Riksdagen Lt" panose="020B0302020104020203" pitchFamily="34" charset="0"/>
              </a:rPr>
              <a:t>Speakers/Presidents </a:t>
            </a:r>
            <a:r>
              <a:rPr lang="sv-SE" dirty="0" err="1">
                <a:latin typeface="GillSans Pro for Riksdagen Lt" panose="020B0302020104020203" pitchFamily="34" charset="0"/>
              </a:rPr>
              <a:t>of</a:t>
            </a:r>
            <a:r>
              <a:rPr lang="sv-SE" dirty="0">
                <a:latin typeface="GillSans Pro for Riksdagen Lt" panose="020B0302020104020203" pitchFamily="34" charset="0"/>
              </a:rPr>
              <a:t> the national </a:t>
            </a:r>
            <a:r>
              <a:rPr lang="sv-SE" dirty="0" err="1">
                <a:latin typeface="GillSans Pro for Riksdagen Lt" panose="020B0302020104020203" pitchFamily="34" charset="0"/>
              </a:rPr>
              <a:t>parliaments</a:t>
            </a:r>
            <a:r>
              <a:rPr lang="sv-SE" dirty="0">
                <a:latin typeface="GillSans Pro for Riksdagen Lt" panose="020B0302020104020203" pitchFamily="34" charset="0"/>
              </a:rPr>
              <a:t>/</a:t>
            </a:r>
            <a:r>
              <a:rPr lang="sv-SE" dirty="0" err="1">
                <a:latin typeface="GillSans Pro for Riksdagen Lt" panose="020B0302020104020203" pitchFamily="34" charset="0"/>
              </a:rPr>
              <a:t>chambers</a:t>
            </a:r>
            <a:r>
              <a:rPr lang="sv-SE" dirty="0">
                <a:latin typeface="GillSans Pro for Riksdagen Lt" panose="020B0302020104020203" pitchFamily="34" charset="0"/>
              </a:rPr>
              <a:t>, the </a:t>
            </a:r>
            <a:r>
              <a:rPr lang="sv-SE" dirty="0" err="1">
                <a:latin typeface="GillSans Pro for Riksdagen Lt" panose="020B0302020104020203" pitchFamily="34" charset="0"/>
              </a:rPr>
              <a:t>European</a:t>
            </a:r>
            <a:r>
              <a:rPr lang="sv-SE" dirty="0">
                <a:latin typeface="GillSans Pro for Riksdagen Lt" panose="020B0302020104020203" pitchFamily="34" charset="0"/>
              </a:rPr>
              <a:t> </a:t>
            </a:r>
            <a:r>
              <a:rPr lang="sv-SE" dirty="0" err="1">
                <a:latin typeface="GillSans Pro for Riksdagen Lt" panose="020B0302020104020203" pitchFamily="34" charset="0"/>
              </a:rPr>
              <a:t>Parliament</a:t>
            </a:r>
            <a:r>
              <a:rPr lang="sv-SE" dirty="0">
                <a:latin typeface="GillSans Pro for Riksdagen Lt" panose="020B0302020104020203" pitchFamily="34" charset="0"/>
              </a:rPr>
              <a:t>, the </a:t>
            </a:r>
            <a:r>
              <a:rPr lang="sv-SE" dirty="0" err="1">
                <a:latin typeface="GillSans Pro for Riksdagen Lt" panose="020B0302020104020203" pitchFamily="34" charset="0"/>
              </a:rPr>
              <a:t>candidate</a:t>
            </a:r>
            <a:r>
              <a:rPr lang="sv-SE" dirty="0">
                <a:latin typeface="GillSans Pro for Riksdagen Lt" panose="020B0302020104020203" pitchFamily="34" charset="0"/>
              </a:rPr>
              <a:t> </a:t>
            </a:r>
            <a:r>
              <a:rPr lang="sv-SE" dirty="0" err="1">
                <a:latin typeface="GillSans Pro for Riksdagen Lt" panose="020B0302020104020203" pitchFamily="34" charset="0"/>
              </a:rPr>
              <a:t>countries</a:t>
            </a:r>
            <a:r>
              <a:rPr lang="sv-SE" dirty="0">
                <a:latin typeface="GillSans Pro for Riksdagen Lt" panose="020B0302020104020203" pitchFamily="34" charset="0"/>
              </a:rPr>
              <a:t> and special </a:t>
            </a:r>
            <a:r>
              <a:rPr lang="sv-SE" dirty="0" err="1">
                <a:latin typeface="GillSans Pro for Riksdagen Lt" panose="020B0302020104020203" pitchFamily="34" charset="0"/>
              </a:rPr>
              <a:t>guests</a:t>
            </a:r>
            <a:r>
              <a:rPr lang="sv-SE" dirty="0">
                <a:latin typeface="GillSans Pro for Riksdagen Lt" panose="020B0302020104020203" pitchFamily="34" charset="0"/>
              </a:rPr>
              <a:t> </a:t>
            </a:r>
            <a:r>
              <a:rPr lang="sv-SE" dirty="0" err="1">
                <a:latin typeface="GillSans Pro for Riksdagen Lt" panose="020B0302020104020203" pitchFamily="34" charset="0"/>
              </a:rPr>
              <a:t>were</a:t>
            </a:r>
            <a:r>
              <a:rPr lang="sv-SE" dirty="0">
                <a:latin typeface="GillSans Pro for Riksdagen Lt" panose="020B0302020104020203" pitchFamily="34" charset="0"/>
              </a:rPr>
              <a:t> </a:t>
            </a:r>
            <a:r>
              <a:rPr lang="sv-SE" dirty="0" err="1">
                <a:latin typeface="GillSans Pro for Riksdagen Lt" panose="020B0302020104020203" pitchFamily="34" charset="0"/>
              </a:rPr>
              <a:t>invited</a:t>
            </a:r>
            <a:endParaRPr lang="sv-SE" dirty="0">
              <a:latin typeface="GillSans Pro for Riksdagen Lt" panose="020B0302020104020203" pitchFamily="34" charset="0"/>
            </a:endParaRPr>
          </a:p>
          <a:p>
            <a:r>
              <a:rPr lang="sv-SE" dirty="0">
                <a:latin typeface="GillSans Pro for Riksdagen Md" panose="020B0502020104020203" pitchFamily="34" charset="0"/>
              </a:rPr>
              <a:t>29 </a:t>
            </a:r>
            <a:r>
              <a:rPr lang="sv-SE" dirty="0" err="1">
                <a:latin typeface="GillSans Pro for Riksdagen Md" panose="020B0502020104020203" pitchFamily="34" charset="0"/>
              </a:rPr>
              <a:t>attended</a:t>
            </a:r>
            <a:r>
              <a:rPr lang="sv-SE" dirty="0">
                <a:latin typeface="GillSans Pro for Riksdagen Md" panose="020B0502020104020203" pitchFamily="34" charset="0"/>
              </a:rPr>
              <a:t> </a:t>
            </a:r>
            <a:r>
              <a:rPr lang="sv-SE" dirty="0">
                <a:latin typeface="GillSans Pro for Riksdagen Lt" panose="020B0302020104020203" pitchFamily="34" charset="0"/>
              </a:rPr>
              <a:t>the digital inauguration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5715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99CD7D-A2F1-4E83-8F0E-97A83D6E0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err="1"/>
              <a:t>Interparliamentary</a:t>
            </a:r>
            <a:r>
              <a:rPr lang="sv-SE" sz="3200" dirty="0"/>
              <a:t> </a:t>
            </a:r>
            <a:r>
              <a:rPr lang="sv-SE" sz="3200" dirty="0" err="1"/>
              <a:t>conferences</a:t>
            </a:r>
            <a:r>
              <a:rPr lang="sv-SE" sz="3200" dirty="0"/>
              <a:t> </a:t>
            </a:r>
            <a:r>
              <a:rPr lang="sv-SE" sz="3200" dirty="0" err="1"/>
              <a:t>of</a:t>
            </a:r>
            <a:r>
              <a:rPr lang="sv-SE" sz="3200" dirty="0"/>
              <a:t> the Riksdag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F982F7-ED5D-406A-AF2A-27ADD422D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9800"/>
            <a:ext cx="10515600" cy="3976395"/>
          </a:xfrm>
        </p:spPr>
        <p:txBody>
          <a:bodyPr>
            <a:normAutofit/>
          </a:bodyPr>
          <a:lstStyle/>
          <a:p>
            <a:r>
              <a:rPr lang="sv-SE" sz="1800" dirty="0">
                <a:latin typeface="GillSans Pro for Riksdagen Lt" panose="020B0302020104020203" pitchFamily="34" charset="0"/>
              </a:rPr>
              <a:t>Meeting </a:t>
            </a:r>
            <a:r>
              <a:rPr lang="sv-SE" sz="1800" dirty="0" err="1">
                <a:latin typeface="GillSans Pro for Riksdagen Lt" panose="020B0302020104020203" pitchFamily="34" charset="0"/>
              </a:rPr>
              <a:t>of</a:t>
            </a:r>
            <a:r>
              <a:rPr lang="sv-SE" sz="1800" dirty="0">
                <a:latin typeface="GillSans Pro for Riksdagen Lt" panose="020B0302020104020203" pitchFamily="34" charset="0"/>
              </a:rPr>
              <a:t> the </a:t>
            </a:r>
            <a:r>
              <a:rPr lang="sv-SE" sz="1800" dirty="0" err="1">
                <a:latin typeface="GillSans Pro for Riksdagen Md" panose="020B0502020104020203" pitchFamily="34" charset="0"/>
              </a:rPr>
              <a:t>Chairpersons</a:t>
            </a:r>
            <a:r>
              <a:rPr lang="sv-SE" sz="1800" dirty="0">
                <a:latin typeface="GillSans Pro for Riksdagen Md" panose="020B0502020104020203" pitchFamily="34" charset="0"/>
              </a:rPr>
              <a:t> </a:t>
            </a:r>
            <a:r>
              <a:rPr lang="sv-SE" sz="1800" dirty="0" err="1">
                <a:latin typeface="GillSans Pro for Riksdagen Md" panose="020B0502020104020203" pitchFamily="34" charset="0"/>
              </a:rPr>
              <a:t>of</a:t>
            </a:r>
            <a:r>
              <a:rPr lang="sv-SE" sz="1800" dirty="0">
                <a:latin typeface="GillSans Pro for Riksdagen Md" panose="020B0502020104020203" pitchFamily="34" charset="0"/>
              </a:rPr>
              <a:t> COSAC</a:t>
            </a:r>
            <a:r>
              <a:rPr lang="sv-SE" sz="1800" dirty="0">
                <a:latin typeface="GillSans Pro for Riksdagen Lt" panose="020B0302020104020203" pitchFamily="34" charset="0"/>
              </a:rPr>
              <a:t>, 29–30 </a:t>
            </a:r>
            <a:r>
              <a:rPr lang="sv-SE" sz="1800" dirty="0" err="1">
                <a:latin typeface="GillSans Pro for Riksdagen Lt" panose="020B0302020104020203" pitchFamily="34" charset="0"/>
              </a:rPr>
              <a:t>January</a:t>
            </a:r>
            <a:r>
              <a:rPr lang="sv-SE" sz="1800" dirty="0">
                <a:latin typeface="GillSans Pro for Riksdagen Lt" panose="020B0302020104020203" pitchFamily="34" charset="0"/>
              </a:rPr>
              <a:t>, Stockholm</a:t>
            </a:r>
          </a:p>
          <a:p>
            <a:r>
              <a:rPr lang="sv-SE" sz="1800" dirty="0">
                <a:latin typeface="GillSans Pro for Riksdagen Lt" panose="020B0302020104020203" pitchFamily="34" charset="0"/>
              </a:rPr>
              <a:t>Conference on </a:t>
            </a:r>
            <a:r>
              <a:rPr lang="sv-SE" sz="1800" dirty="0" err="1">
                <a:latin typeface="GillSans Pro for Riksdagen Md" panose="020B0502020104020203" pitchFamily="34" charset="0"/>
              </a:rPr>
              <a:t>circular</a:t>
            </a:r>
            <a:r>
              <a:rPr lang="sv-SE" sz="1800" dirty="0">
                <a:latin typeface="GillSans Pro for Riksdagen Md" panose="020B0502020104020203" pitchFamily="34" charset="0"/>
              </a:rPr>
              <a:t> </a:t>
            </a:r>
            <a:r>
              <a:rPr lang="sv-SE" sz="1800" dirty="0" err="1">
                <a:latin typeface="GillSans Pro for Riksdagen Md" panose="020B0502020104020203" pitchFamily="34" charset="0"/>
              </a:rPr>
              <a:t>bioeconomy</a:t>
            </a:r>
            <a:r>
              <a:rPr lang="sv-SE" sz="1800" dirty="0">
                <a:latin typeface="GillSans Pro for Riksdagen Lt" panose="020B0302020104020203" pitchFamily="34" charset="0"/>
              </a:rPr>
              <a:t>, 20 </a:t>
            </a:r>
            <a:r>
              <a:rPr lang="sv-SE" sz="1800" dirty="0" err="1">
                <a:latin typeface="GillSans Pro for Riksdagen Lt" panose="020B0302020104020203" pitchFamily="34" charset="0"/>
              </a:rPr>
              <a:t>February</a:t>
            </a:r>
            <a:r>
              <a:rPr lang="sv-SE" sz="1800" dirty="0">
                <a:latin typeface="GillSans Pro for Riksdagen Lt" panose="020B0302020104020203" pitchFamily="34" charset="0"/>
              </a:rPr>
              <a:t>, </a:t>
            </a:r>
            <a:r>
              <a:rPr lang="sv-SE" sz="1800" dirty="0" err="1">
                <a:latin typeface="GillSans Pro for Riksdagen Lt" panose="020B0302020104020203" pitchFamily="34" charset="0"/>
              </a:rPr>
              <a:t>videoconference</a:t>
            </a:r>
            <a:endParaRPr lang="sv-SE" sz="1800" dirty="0">
              <a:latin typeface="GillSans Pro for Riksdagen Lt" panose="020B0302020104020203" pitchFamily="34" charset="0"/>
            </a:endParaRPr>
          </a:p>
          <a:p>
            <a:r>
              <a:rPr lang="sv-SE" sz="1800" dirty="0">
                <a:latin typeface="GillSans Pro for Riksdagen Lt" panose="020B0302020104020203" pitchFamily="34" charset="0"/>
              </a:rPr>
              <a:t>Conference on </a:t>
            </a:r>
            <a:r>
              <a:rPr lang="sv-SE" sz="1800" dirty="0" err="1">
                <a:latin typeface="GillSans Pro for Riksdagen Md" panose="020B0502020104020203" pitchFamily="34" charset="0"/>
              </a:rPr>
              <a:t>Stability</a:t>
            </a:r>
            <a:r>
              <a:rPr lang="sv-SE" sz="1800" dirty="0">
                <a:latin typeface="GillSans Pro for Riksdagen Md" panose="020B0502020104020203" pitchFamily="34" charset="0"/>
              </a:rPr>
              <a:t>, </a:t>
            </a:r>
            <a:r>
              <a:rPr lang="sv-SE" sz="1800" dirty="0" err="1">
                <a:latin typeface="GillSans Pro for Riksdagen Md" panose="020B0502020104020203" pitchFamily="34" charset="0"/>
              </a:rPr>
              <a:t>Economic</a:t>
            </a:r>
            <a:r>
              <a:rPr lang="sv-SE" sz="1800" dirty="0">
                <a:latin typeface="GillSans Pro for Riksdagen Md" panose="020B0502020104020203" pitchFamily="34" charset="0"/>
              </a:rPr>
              <a:t> </a:t>
            </a:r>
            <a:r>
              <a:rPr lang="sv-SE" sz="1800" dirty="0" err="1">
                <a:latin typeface="GillSans Pro for Riksdagen Md" panose="020B0502020104020203" pitchFamily="34" charset="0"/>
              </a:rPr>
              <a:t>Coordination</a:t>
            </a:r>
            <a:r>
              <a:rPr lang="sv-SE" sz="1800" dirty="0">
                <a:latin typeface="GillSans Pro for Riksdagen Md" panose="020B0502020104020203" pitchFamily="34" charset="0"/>
              </a:rPr>
              <a:t> and </a:t>
            </a:r>
            <a:r>
              <a:rPr lang="sv-SE" sz="1800" dirty="0" err="1">
                <a:latin typeface="GillSans Pro for Riksdagen Md" panose="020B0502020104020203" pitchFamily="34" charset="0"/>
              </a:rPr>
              <a:t>Governance</a:t>
            </a:r>
            <a:r>
              <a:rPr lang="sv-SE" sz="1800" dirty="0">
                <a:latin typeface="GillSans Pro for Riksdagen Md" panose="020B0502020104020203" pitchFamily="34" charset="0"/>
              </a:rPr>
              <a:t> in the EU (SECG)</a:t>
            </a:r>
            <a:r>
              <a:rPr lang="sv-SE" sz="1800" dirty="0">
                <a:latin typeface="GillSans Pro for Riksdagen Lt" panose="020B0302020104020203" pitchFamily="34" charset="0"/>
              </a:rPr>
              <a:t>, 27–28 </a:t>
            </a:r>
            <a:r>
              <a:rPr lang="sv-SE" sz="1800" dirty="0" err="1">
                <a:latin typeface="GillSans Pro for Riksdagen Lt" panose="020B0302020104020203" pitchFamily="34" charset="0"/>
              </a:rPr>
              <a:t>February</a:t>
            </a:r>
            <a:r>
              <a:rPr lang="sv-SE" sz="1800" dirty="0">
                <a:latin typeface="GillSans Pro for Riksdagen Lt" panose="020B0302020104020203" pitchFamily="34" charset="0"/>
              </a:rPr>
              <a:t>, Brussels, </a:t>
            </a:r>
            <a:r>
              <a:rPr lang="sv-SE" sz="1800" dirty="0" err="1">
                <a:latin typeface="GillSans Pro for Riksdagen Lt" panose="020B0302020104020203" pitchFamily="34" charset="0"/>
              </a:rPr>
              <a:t>European</a:t>
            </a:r>
            <a:r>
              <a:rPr lang="sv-SE" sz="1800" dirty="0">
                <a:latin typeface="GillSans Pro for Riksdagen Lt" panose="020B0302020104020203" pitchFamily="34" charset="0"/>
              </a:rPr>
              <a:t> </a:t>
            </a:r>
            <a:r>
              <a:rPr lang="sv-SE" sz="1800" dirty="0" err="1">
                <a:latin typeface="GillSans Pro for Riksdagen Lt" panose="020B0302020104020203" pitchFamily="34" charset="0"/>
              </a:rPr>
              <a:t>Parliament</a:t>
            </a:r>
            <a:endParaRPr lang="sv-SE" sz="1800" dirty="0">
              <a:latin typeface="GillSans Pro for Riksdagen Lt" panose="020B0302020104020203" pitchFamily="34" charset="0"/>
            </a:endParaRPr>
          </a:p>
          <a:p>
            <a:r>
              <a:rPr lang="sv-SE" sz="1800" dirty="0">
                <a:latin typeface="GillSans Pro for Riksdagen Lt" panose="020B0302020104020203" pitchFamily="34" charset="0"/>
              </a:rPr>
              <a:t>Conference on the</a:t>
            </a:r>
            <a:r>
              <a:rPr lang="sv-SE" sz="1800" dirty="0">
                <a:latin typeface="GillSans Pro for Riksdagen Md" panose="020B0502020104020203" pitchFamily="34" charset="0"/>
              </a:rPr>
              <a:t> Common </a:t>
            </a:r>
            <a:r>
              <a:rPr lang="sv-SE" sz="1800" dirty="0" err="1">
                <a:latin typeface="GillSans Pro for Riksdagen Md" panose="020B0502020104020203" pitchFamily="34" charset="0"/>
              </a:rPr>
              <a:t>Foreign</a:t>
            </a:r>
            <a:r>
              <a:rPr lang="sv-SE" sz="1800" dirty="0">
                <a:latin typeface="GillSans Pro for Riksdagen Md" panose="020B0502020104020203" pitchFamily="34" charset="0"/>
              </a:rPr>
              <a:t> and </a:t>
            </a:r>
            <a:r>
              <a:rPr lang="sv-SE" sz="1800" dirty="0" err="1">
                <a:latin typeface="GillSans Pro for Riksdagen Md" panose="020B0502020104020203" pitchFamily="34" charset="0"/>
              </a:rPr>
              <a:t>Security</a:t>
            </a:r>
            <a:r>
              <a:rPr lang="sv-SE" sz="1800" dirty="0">
                <a:latin typeface="GillSans Pro for Riksdagen Md" panose="020B0502020104020203" pitchFamily="34" charset="0"/>
              </a:rPr>
              <a:t> Policy and the Common </a:t>
            </a:r>
            <a:r>
              <a:rPr lang="sv-SE" sz="1800" dirty="0" err="1">
                <a:latin typeface="GillSans Pro for Riksdagen Md" panose="020B0502020104020203" pitchFamily="34" charset="0"/>
              </a:rPr>
              <a:t>Security</a:t>
            </a:r>
            <a:r>
              <a:rPr lang="sv-SE" sz="1800" dirty="0">
                <a:latin typeface="GillSans Pro for Riksdagen Md" panose="020B0502020104020203" pitchFamily="34" charset="0"/>
              </a:rPr>
              <a:t> and </a:t>
            </a:r>
            <a:r>
              <a:rPr lang="sv-SE" sz="1800" dirty="0" err="1">
                <a:latin typeface="GillSans Pro for Riksdagen Md" panose="020B0502020104020203" pitchFamily="34" charset="0"/>
              </a:rPr>
              <a:t>Defence</a:t>
            </a:r>
            <a:r>
              <a:rPr lang="sv-SE" sz="1800" dirty="0">
                <a:latin typeface="GillSans Pro for Riksdagen Md" panose="020B0502020104020203" pitchFamily="34" charset="0"/>
              </a:rPr>
              <a:t> Policy (CFSP/CSDP)</a:t>
            </a:r>
            <a:r>
              <a:rPr lang="sv-SE" sz="1800" dirty="0">
                <a:latin typeface="GillSans Pro for Riksdagen Lt" panose="020B0302020104020203" pitchFamily="34" charset="0"/>
              </a:rPr>
              <a:t>,</a:t>
            </a:r>
            <a:r>
              <a:rPr lang="sv-SE" sz="1800" dirty="0">
                <a:latin typeface="GillSans Pro for Riksdagen Md" panose="020B0502020104020203" pitchFamily="34" charset="0"/>
              </a:rPr>
              <a:t> </a:t>
            </a:r>
            <a:r>
              <a:rPr lang="sv-SE" sz="1800" dirty="0">
                <a:latin typeface="GillSans Pro for Riksdagen Lt" panose="020B0302020104020203" pitchFamily="34" charset="0"/>
              </a:rPr>
              <a:t>2–3 </a:t>
            </a:r>
            <a:r>
              <a:rPr lang="sv-SE" sz="1800" dirty="0" err="1">
                <a:latin typeface="GillSans Pro for Riksdagen Lt" panose="020B0302020104020203" pitchFamily="34" charset="0"/>
              </a:rPr>
              <a:t>March</a:t>
            </a:r>
            <a:r>
              <a:rPr lang="sv-SE" sz="1800" dirty="0">
                <a:latin typeface="GillSans Pro for Riksdagen Lt" panose="020B0302020104020203" pitchFamily="34" charset="0"/>
              </a:rPr>
              <a:t>, Stockholm</a:t>
            </a:r>
          </a:p>
          <a:p>
            <a:r>
              <a:rPr lang="sv-SE" sz="1800" dirty="0">
                <a:latin typeface="GillSans Pro for Riksdagen Lt" panose="020B0302020104020203" pitchFamily="34" charset="0"/>
              </a:rPr>
              <a:t>Meeting </a:t>
            </a:r>
            <a:r>
              <a:rPr lang="sv-SE" sz="1800" dirty="0" err="1">
                <a:latin typeface="GillSans Pro for Riksdagen Lt" panose="020B0302020104020203" pitchFamily="34" charset="0"/>
              </a:rPr>
              <a:t>of</a:t>
            </a:r>
            <a:r>
              <a:rPr lang="sv-SE" sz="1800" dirty="0">
                <a:latin typeface="GillSans Pro for Riksdagen Lt" panose="020B0302020104020203" pitchFamily="34" charset="0"/>
              </a:rPr>
              <a:t> the </a:t>
            </a:r>
            <a:r>
              <a:rPr lang="sv-SE" sz="1800" dirty="0">
                <a:latin typeface="GillSans Pro for Riksdagen Md" panose="020B0502020104020203" pitchFamily="34" charset="0"/>
              </a:rPr>
              <a:t>Joint </a:t>
            </a:r>
            <a:r>
              <a:rPr lang="sv-SE" sz="1800" dirty="0" err="1">
                <a:latin typeface="GillSans Pro for Riksdagen Md" panose="020B0502020104020203" pitchFamily="34" charset="0"/>
              </a:rPr>
              <a:t>Parliamentary</a:t>
            </a:r>
            <a:r>
              <a:rPr lang="sv-SE" sz="1800" dirty="0">
                <a:latin typeface="GillSans Pro for Riksdagen Md" panose="020B0502020104020203" pitchFamily="34" charset="0"/>
              </a:rPr>
              <a:t> </a:t>
            </a:r>
            <a:r>
              <a:rPr lang="sv-SE" sz="1800" dirty="0" err="1">
                <a:latin typeface="GillSans Pro for Riksdagen Md" panose="020B0502020104020203" pitchFamily="34" charset="0"/>
              </a:rPr>
              <a:t>Scrutiny</a:t>
            </a:r>
            <a:r>
              <a:rPr lang="sv-SE" sz="1800" dirty="0">
                <a:latin typeface="GillSans Pro for Riksdagen Md" panose="020B0502020104020203" pitchFamily="34" charset="0"/>
              </a:rPr>
              <a:t> Group on Europol (JPSG Europol)</a:t>
            </a:r>
            <a:r>
              <a:rPr lang="sv-SE" sz="1800" dirty="0">
                <a:latin typeface="GillSans Pro for Riksdagen Lt" panose="020B0302020104020203" pitchFamily="34" charset="0"/>
              </a:rPr>
              <a:t>,</a:t>
            </a:r>
            <a:r>
              <a:rPr lang="sv-SE" sz="1800" dirty="0">
                <a:latin typeface="GillSans Pro for Riksdagen Md" panose="020B0502020104020203" pitchFamily="34" charset="0"/>
              </a:rPr>
              <a:t> </a:t>
            </a:r>
            <a:r>
              <a:rPr lang="sv-SE" sz="1800" dirty="0">
                <a:latin typeface="GillSans Pro for Riksdagen Lt" panose="020B0302020104020203" pitchFamily="34" charset="0"/>
              </a:rPr>
              <a:t>26–27 </a:t>
            </a:r>
            <a:r>
              <a:rPr lang="sv-SE" sz="1800" dirty="0" err="1">
                <a:latin typeface="GillSans Pro for Riksdagen Lt" panose="020B0302020104020203" pitchFamily="34" charset="0"/>
              </a:rPr>
              <a:t>March</a:t>
            </a:r>
            <a:r>
              <a:rPr lang="sv-SE" sz="1800" dirty="0">
                <a:latin typeface="GillSans Pro for Riksdagen Lt" panose="020B0302020104020203" pitchFamily="34" charset="0"/>
              </a:rPr>
              <a:t>, Stockholm</a:t>
            </a:r>
          </a:p>
          <a:p>
            <a:r>
              <a:rPr lang="sv-SE" sz="1800" dirty="0">
                <a:latin typeface="GillSans Pro for Riksdagen Lt" panose="020B0302020104020203" pitchFamily="34" charset="0"/>
              </a:rPr>
              <a:t>Conference on </a:t>
            </a:r>
            <a:r>
              <a:rPr lang="sv-SE" sz="1800" dirty="0" err="1">
                <a:latin typeface="GillSans Pro for Riksdagen Md" panose="020B0502020104020203" pitchFamily="34" charset="0"/>
              </a:rPr>
              <a:t>challenges</a:t>
            </a:r>
            <a:r>
              <a:rPr lang="sv-SE" sz="1800" dirty="0">
                <a:latin typeface="GillSans Pro for Riksdagen Md" panose="020B0502020104020203" pitchFamily="34" charset="0"/>
              </a:rPr>
              <a:t> and </a:t>
            </a:r>
            <a:r>
              <a:rPr lang="sv-SE" sz="1800" dirty="0" err="1">
                <a:latin typeface="GillSans Pro for Riksdagen Md" panose="020B0502020104020203" pitchFamily="34" charset="0"/>
              </a:rPr>
              <a:t>opportunities</a:t>
            </a:r>
            <a:r>
              <a:rPr lang="sv-SE" sz="1800" dirty="0">
                <a:latin typeface="GillSans Pro for Riksdagen Md" panose="020B0502020104020203" pitchFamily="34" charset="0"/>
              </a:rPr>
              <a:t> for the </a:t>
            </a:r>
            <a:r>
              <a:rPr lang="sv-SE" sz="1800" dirty="0" err="1">
                <a:latin typeface="GillSans Pro for Riksdagen Md" panose="020B0502020104020203" pitchFamily="34" charset="0"/>
              </a:rPr>
              <a:t>EU’s</a:t>
            </a:r>
            <a:r>
              <a:rPr lang="sv-SE" sz="1800" dirty="0">
                <a:latin typeface="GillSans Pro for Riksdagen Md" panose="020B0502020104020203" pitchFamily="34" charset="0"/>
              </a:rPr>
              <a:t> </a:t>
            </a:r>
            <a:r>
              <a:rPr lang="sv-SE" sz="1800" dirty="0" err="1">
                <a:latin typeface="GillSans Pro for Riksdagen Md" panose="020B0502020104020203" pitchFamily="34" charset="0"/>
              </a:rPr>
              <a:t>future</a:t>
            </a:r>
            <a:r>
              <a:rPr lang="sv-SE" sz="1800" dirty="0">
                <a:latin typeface="GillSans Pro for Riksdagen Md" panose="020B0502020104020203" pitchFamily="34" charset="0"/>
              </a:rPr>
              <a:t> </a:t>
            </a:r>
            <a:r>
              <a:rPr lang="sv-SE" sz="1800" dirty="0" err="1">
                <a:latin typeface="GillSans Pro for Riksdagen Md" panose="020B0502020104020203" pitchFamily="34" charset="0"/>
              </a:rPr>
              <a:t>energy</a:t>
            </a:r>
            <a:r>
              <a:rPr lang="sv-SE" sz="1800" dirty="0">
                <a:latin typeface="GillSans Pro for Riksdagen Md" panose="020B0502020104020203" pitchFamily="34" charset="0"/>
              </a:rPr>
              <a:t> </a:t>
            </a:r>
            <a:r>
              <a:rPr lang="sv-SE" sz="1800" dirty="0" err="1">
                <a:latin typeface="GillSans Pro for Riksdagen Md" panose="020B0502020104020203" pitchFamily="34" charset="0"/>
              </a:rPr>
              <a:t>supply</a:t>
            </a:r>
            <a:r>
              <a:rPr lang="sv-SE" sz="1800" dirty="0">
                <a:latin typeface="GillSans Pro for Riksdagen Lt" panose="020B0302020104020203" pitchFamily="34" charset="0"/>
              </a:rPr>
              <a:t>, 23–24 April, Stockholm</a:t>
            </a:r>
          </a:p>
          <a:p>
            <a:r>
              <a:rPr lang="sv-SE" sz="1800" dirty="0" err="1">
                <a:latin typeface="GillSans Pro for Riksdagen Lt" panose="020B0302020104020203" pitchFamily="34" charset="0"/>
              </a:rPr>
              <a:t>Plenary</a:t>
            </a:r>
            <a:r>
              <a:rPr lang="sv-SE" sz="1800" dirty="0">
                <a:latin typeface="GillSans Pro for Riksdagen Lt" panose="020B0302020104020203" pitchFamily="34" charset="0"/>
              </a:rPr>
              <a:t> meeting </a:t>
            </a:r>
            <a:r>
              <a:rPr lang="sv-SE" sz="1800" dirty="0" err="1">
                <a:latin typeface="GillSans Pro for Riksdagen Lt" panose="020B0302020104020203" pitchFamily="34" charset="0"/>
              </a:rPr>
              <a:t>of</a:t>
            </a:r>
            <a:r>
              <a:rPr lang="sv-SE" sz="1800" dirty="0">
                <a:latin typeface="GillSans Pro for Riksdagen Lt" panose="020B0302020104020203" pitchFamily="34" charset="0"/>
              </a:rPr>
              <a:t> </a:t>
            </a:r>
            <a:r>
              <a:rPr lang="sv-SE" sz="1800" dirty="0">
                <a:latin typeface="GillSans Pro for Riksdagen Md" panose="020B0502020104020203" pitchFamily="34" charset="0"/>
              </a:rPr>
              <a:t>COSAC</a:t>
            </a:r>
            <a:r>
              <a:rPr lang="sv-SE" sz="1800" dirty="0">
                <a:latin typeface="GillSans Pro for Riksdagen Lt" panose="020B0302020104020203" pitchFamily="34" charset="0"/>
              </a:rPr>
              <a:t>, 14–15 May, Stockholm</a:t>
            </a:r>
          </a:p>
          <a:p>
            <a:r>
              <a:rPr lang="sv-SE" sz="1800" dirty="0">
                <a:latin typeface="GillSans Pro for Riksdagen Lt" panose="020B0302020104020203" pitchFamily="34" charset="0"/>
              </a:rPr>
              <a:t>Conference on </a:t>
            </a:r>
            <a:r>
              <a:rPr lang="sv-SE" sz="1800" dirty="0" err="1">
                <a:latin typeface="GillSans Pro for Riksdagen Md" panose="020B0502020104020203" pitchFamily="34" charset="0"/>
              </a:rPr>
              <a:t>democracy</a:t>
            </a:r>
            <a:r>
              <a:rPr lang="sv-SE" sz="1800" dirty="0">
                <a:latin typeface="GillSans Pro for Riksdagen Md" panose="020B0502020104020203" pitchFamily="34" charset="0"/>
              </a:rPr>
              <a:t> in </a:t>
            </a:r>
            <a:r>
              <a:rPr lang="sv-SE" sz="1800" dirty="0" err="1">
                <a:latin typeface="GillSans Pro for Riksdagen Md" panose="020B0502020104020203" pitchFamily="34" charset="0"/>
              </a:rPr>
              <a:t>Europe</a:t>
            </a:r>
            <a:r>
              <a:rPr lang="sv-SE" sz="1800" dirty="0">
                <a:latin typeface="GillSans Pro for Riksdagen Lt" panose="020B0302020104020203" pitchFamily="34" charset="0"/>
              </a:rPr>
              <a:t>, 18–19 June, Stockholm</a:t>
            </a:r>
          </a:p>
        </p:txBody>
      </p:sp>
    </p:spTree>
    <p:extLst>
      <p:ext uri="{BB962C8B-B14F-4D97-AF65-F5344CB8AC3E}">
        <p14:creationId xmlns:p14="http://schemas.microsoft.com/office/powerpoint/2010/main" val="2543215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DE3A8A-92ED-4B6D-A999-825C222FA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err="1"/>
              <a:t>Website</a:t>
            </a:r>
            <a:r>
              <a:rPr lang="sv-SE" sz="3200" dirty="0"/>
              <a:t> &amp; social media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DE1C0A-3607-4609-935D-C620B8024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>
                <a:latin typeface="GillSans Pro for Riksdagen Lt" panose="020B0302020104020203" pitchFamily="34" charset="0"/>
                <a:hlinkClick r:id="rId2"/>
              </a:rPr>
              <a:t>https://parleu2023.riksdagen.se/en/</a:t>
            </a:r>
            <a:r>
              <a:rPr lang="sv-SE" dirty="0">
                <a:latin typeface="GillSans Pro for Riksdagen Lt" panose="020B0302020104020203" pitchFamily="34" charset="0"/>
              </a:rPr>
              <a:t> </a:t>
            </a:r>
          </a:p>
          <a:p>
            <a:pPr marL="0" indent="0">
              <a:buNone/>
            </a:pPr>
            <a:endParaRPr lang="sv-SE" dirty="0">
              <a:latin typeface="GillSans Pro for Riksdagen Lt" panose="020B0302020104020203" pitchFamily="34" charset="0"/>
            </a:endParaRPr>
          </a:p>
          <a:p>
            <a:pPr marL="0" indent="0">
              <a:buNone/>
            </a:pPr>
            <a:r>
              <a:rPr lang="sv-SE" dirty="0">
                <a:latin typeface="GillSans Pro for Riksdagen Lt" panose="020B0302020104020203" pitchFamily="34" charset="0"/>
                <a:hlinkClick r:id="rId3"/>
              </a:rPr>
              <a:t>https://parleu2023.riksdagen.se/fr/</a:t>
            </a:r>
            <a:r>
              <a:rPr lang="sv-SE" dirty="0">
                <a:latin typeface="GillSans Pro for Riksdagen Lt" panose="020B0302020104020203" pitchFamily="34" charset="0"/>
              </a:rPr>
              <a:t> </a:t>
            </a:r>
          </a:p>
          <a:p>
            <a:pPr marL="0" indent="0">
              <a:buNone/>
            </a:pPr>
            <a:endParaRPr lang="sv-SE" dirty="0">
              <a:latin typeface="GillSans Pro for Riksdagen Lt" panose="020B0302020104020203" pitchFamily="34" charset="0"/>
            </a:endParaRPr>
          </a:p>
          <a:p>
            <a:pPr marL="0" indent="0">
              <a:buNone/>
            </a:pPr>
            <a:r>
              <a:rPr lang="sv-SE" dirty="0">
                <a:latin typeface="GillSans Pro for Riksdagen Lt" panose="020B0302020104020203" pitchFamily="34" charset="0"/>
                <a:hlinkClick r:id="rId4"/>
              </a:rPr>
              <a:t>https://twitter.com/parleu2023se</a:t>
            </a:r>
            <a:r>
              <a:rPr lang="sv-SE" dirty="0">
                <a:latin typeface="GillSans Pro for Riksdagen Lt" panose="020B03020201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90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826360B-5DC0-4CC9-A3A6-477364FBA6E9}" vid="{A13CEC73-EEFC-4FCE-AAE5-4D74866719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mall EU2023 parl</Template>
  <TotalTime>278</TotalTime>
  <Words>259</Words>
  <Application>Microsoft Office PowerPoint</Application>
  <PresentationFormat>Bredbild</PresentationFormat>
  <Paragraphs>26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GillSans Pro for Riksdagen Lt</vt:lpstr>
      <vt:lpstr>GillSans Pro for Riksdagen Md</vt:lpstr>
      <vt:lpstr>Office-tema</vt:lpstr>
      <vt:lpstr>Presentation of the parliamentary dimension of the Swedish Presidency of the Council of the EU</vt:lpstr>
      <vt:lpstr>Digital inauguration of the parliamentary dimension of the Swedish EU Presidency</vt:lpstr>
      <vt:lpstr>Interparliamentary conferences of the Riksdag</vt:lpstr>
      <vt:lpstr>Website &amp; social media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Rebecka Ingimarsdottir</dc:creator>
  <cp:lastModifiedBy>Rebecka Ingimarsdottir</cp:lastModifiedBy>
  <cp:revision>11</cp:revision>
  <dcterms:created xsi:type="dcterms:W3CDTF">2023-01-31T07:41:06Z</dcterms:created>
  <dcterms:modified xsi:type="dcterms:W3CDTF">2023-02-01T14:15:40Z</dcterms:modified>
</cp:coreProperties>
</file>